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2" r:id="rId4"/>
    <p:sldId id="283" r:id="rId5"/>
    <p:sldId id="279" r:id="rId6"/>
    <p:sldId id="271" r:id="rId7"/>
    <p:sldId id="272" r:id="rId8"/>
    <p:sldId id="273" r:id="rId9"/>
    <p:sldId id="274" r:id="rId10"/>
    <p:sldId id="275" r:id="rId11"/>
    <p:sldId id="276" r:id="rId12"/>
    <p:sldId id="284" r:id="rId13"/>
    <p:sldId id="277" r:id="rId14"/>
    <p:sldId id="278" r:id="rId15"/>
    <p:sldId id="270" r:id="rId16"/>
    <p:sldId id="263" r:id="rId17"/>
    <p:sldId id="262" r:id="rId18"/>
    <p:sldId id="265" r:id="rId19"/>
    <p:sldId id="267" r:id="rId20"/>
    <p:sldId id="260" r:id="rId21"/>
    <p:sldId id="26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6DBA-8C31-4EAA-9F3A-A36400B4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5543C-CC57-4FFA-8FBF-1C5C58CC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D1863-61C8-4D6A-AB3C-8E848FE5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333E3-96F7-4A4E-B704-E80F9FA11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3AFC2-1CA9-4B26-8F23-E9C7A6BB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444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C6CD-F438-44DB-B45C-8CB62A1A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58C78-B24C-405E-AF3C-8243C4803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403EF-E3D4-4D34-BC3C-ACE34449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88A77-D829-4D41-991C-2D5CDCE37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5D575-D93B-4D26-968A-D3677526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85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BDA38-40DC-4273-8685-D9E04A8E2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FB922-1619-4283-9068-4DD99489A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FB17-B775-4333-BFE4-C309025A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7AB5F-2E3B-4D33-ABDA-72859C6E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244E1-9413-4BE9-9681-FA223BE4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88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1EA7-405B-4F99-8605-A27923F1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C56D-4356-43D9-BE8D-B3A6C394D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FD44C-C089-4ADF-AFE3-46FB7FF8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E9B2B-7140-470E-AD20-37C68D18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44237-B051-40FB-A334-E21BAA78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98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5E8C-A734-4050-BFEE-1518430D9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EC577-2CF1-4853-8F2D-2F228B129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4FB8-7A03-49AD-9BDE-0E4734B6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1415F-9E68-425E-936B-97E39BCA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1C6B9-AE7D-46CE-9D54-F1E60914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713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FC7C-9D34-49B3-8131-E537A89F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11CA3-6D9E-4B40-81C3-FBEA56D3B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E0EC6-2C14-4EB7-9B23-F80C340A1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685C0-4365-460D-9723-F3F42ED8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DB22B-DB77-4AC5-9F6A-667B4F32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0D1D9-7788-4C3B-91DF-E751B88A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6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4B3D-7BEA-4E50-A41D-E01F4EBB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80DF7-16CC-4040-A68E-9410E085B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F318E-515D-4620-92E9-B01204733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9EC78-F708-4BDE-AA34-12D0A610E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469AE-F201-457B-BC97-2C6E45331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31600-DD14-4C5E-B16D-7995738E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330C2F-F463-44D6-84C2-A9FF9D83B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3D07C-A930-45A6-BBDD-437198773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10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8534-C456-404D-9661-D2B563DC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74D52-8A1D-43D8-BBBD-3814CB872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C7673-32E2-4ACF-9212-5158E0C9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94773-87C4-45E9-9FC8-8E7B9299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24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FF308-603F-4749-8EC2-DF30F7D4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95492C-0BDD-4E93-AE1C-B86D50CAA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04110-9B45-4F89-8D51-6601F531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8346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F76B-DF18-457A-98F2-C0B3DB6B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304DB-C1C8-48A2-B543-AC68C341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C688F-DAAD-474D-A1D2-7E1174FF8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11B35-4BBA-4665-9262-A58103FB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03D14-466C-4D7E-BB46-2B56E3E6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25386-4BEC-49D3-98B9-5F9BDBA5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71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8BE0-F9F5-4D60-9999-8DC1164B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5E499-2F44-4EDC-B40C-B78F090A3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6FAA9-66CF-4032-8B26-A7B68128C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84E08-A9C8-4F04-BA16-39B664E1A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72325-7C4C-490E-84DE-D0D5BB23C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1E1D2-6CE8-4715-82AC-AA7CFEF7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42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A8422E-8261-457F-AA45-B9B0FBBB4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990A9-FF24-4614-A5E8-7EC2DE9D5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DCA50-AC05-4E4F-85B8-BCE972D90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8C222-4602-4906-B2B0-C252055E5861}" type="datetimeFigureOut">
              <a:rPr lang="en-GB" smtClean="0"/>
              <a:t>10/05/2021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7237E-32FA-4597-A7AC-4D096A572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708A7-7989-4C13-824E-27FF1500D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6C568-6572-4E7C-BBAF-77C2EDB0F87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39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080C-9EA1-4F95-A884-4705CAB6F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Simulations of H-Ni(111) </a:t>
            </a:r>
            <a:r>
              <a:rPr lang="en-GB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Tunnelling</a:t>
            </a:r>
            <a: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Rate</a:t>
            </a:r>
            <a:endParaRPr lang="en-GB" sz="1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69F7C-4FB7-40B8-8FCE-64FF5E675B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214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Simple Approach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>
            <a:normAutofit/>
          </a:bodyPr>
          <a:lstStyle/>
          <a:p>
            <a:r>
              <a:rPr lang="en-GB" dirty="0"/>
              <a:t>Choose energies over the range </a:t>
            </a:r>
          </a:p>
          <a:p>
            <a:r>
              <a:rPr lang="en-GB" dirty="0"/>
              <a:t>Gives a tunnelling time of              No tunnelling if we add hydrogen energies, incorrect fermi-dirac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A2EB5-8F8F-447C-89B8-36A55D8F2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59" t="53238" r="22693" b="41535"/>
          <a:stretch/>
        </p:blipFill>
        <p:spPr>
          <a:xfrm>
            <a:off x="5900622" y="2291559"/>
            <a:ext cx="2371182" cy="358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6438F-C7F9-4597-AC1E-17635BE2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77" t="58714" r="18115" b="35788"/>
          <a:stretch/>
        </p:blipFill>
        <p:spPr>
          <a:xfrm>
            <a:off x="4957065" y="2787938"/>
            <a:ext cx="951913" cy="376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35EF1-54AE-412C-89FA-3D4647659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77" t="28163" r="31115" b="19575"/>
          <a:stretch/>
        </p:blipFill>
        <p:spPr>
          <a:xfrm>
            <a:off x="1931956" y="3560081"/>
            <a:ext cx="3713885" cy="28486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33834D-8B97-4A7A-AFC2-C7585754AF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92" t="25628" r="29961" b="30970"/>
          <a:stretch/>
        </p:blipFill>
        <p:spPr>
          <a:xfrm>
            <a:off x="6096000" y="3783141"/>
            <a:ext cx="3915515" cy="25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84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Improved Approach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>
            <a:normAutofit/>
          </a:bodyPr>
          <a:lstStyle/>
          <a:p>
            <a:r>
              <a:rPr lang="en-GB" dirty="0"/>
              <a:t>Choose energies in a small band- correct fermi-dirac distribution</a:t>
            </a:r>
          </a:p>
          <a:p>
            <a:r>
              <a:rPr lang="en-GB" dirty="0"/>
              <a:t>Must ignore hydrogen energies to see tunnelling</a:t>
            </a:r>
          </a:p>
          <a:p>
            <a:r>
              <a:rPr lang="en-GB" dirty="0"/>
              <a:t>Data fitted to				      , we use the half filled occupation to find       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25A922-9A84-43DA-8D41-6A195996A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7" t="47794" r="24192" b="43997"/>
          <a:stretch/>
        </p:blipFill>
        <p:spPr>
          <a:xfrm>
            <a:off x="3207431" y="3175782"/>
            <a:ext cx="3685736" cy="562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61D4E9-53A4-4891-99DB-060C0172C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66" t="49265" r="36207" b="44591"/>
          <a:stretch/>
        </p:blipFill>
        <p:spPr>
          <a:xfrm>
            <a:off x="3834871" y="3659781"/>
            <a:ext cx="445419" cy="4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61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DD12FE4-EAB2-415D-B694-A119216AA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2384425"/>
            <a:ext cx="4841875" cy="3616325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2092CD7-4AE8-4910-895B-D8FC8F304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63" y="2384425"/>
            <a:ext cx="4846638" cy="3616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Improved Approach</a:t>
            </a:r>
          </a:p>
        </p:txBody>
      </p:sp>
    </p:spTree>
    <p:extLst>
      <p:ext uri="{BB962C8B-B14F-4D97-AF65-F5344CB8AC3E}">
        <p14:creationId xmlns:p14="http://schemas.microsoft.com/office/powerpoint/2010/main" val="76356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Improved Approach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>
            <a:normAutofit/>
          </a:bodyPr>
          <a:lstStyle/>
          <a:p>
            <a:r>
              <a:rPr lang="en-GB" dirty="0"/>
              <a:t>Able to integrate over the energy-rate curve to find a total rate</a:t>
            </a:r>
          </a:p>
          <a:p>
            <a:r>
              <a:rPr lang="en-GB" dirty="0"/>
              <a:t>Multiply by a factor of 2 for the spin, and a factor of 3 for the neighbouring sites.</a:t>
            </a:r>
          </a:p>
          <a:p>
            <a:r>
              <a:rPr lang="en-GB" dirty="0"/>
              <a:t>Tunnelling actually causes a transition from an upper to a lower energy, and we must correct for this behaviour.</a:t>
            </a:r>
          </a:p>
          <a:p>
            <a:r>
              <a:rPr lang="en-GB" dirty="0"/>
              <a:t>The data at 150K can then be used to find a rate at all temperatures</a:t>
            </a:r>
          </a:p>
        </p:txBody>
      </p:sp>
    </p:spTree>
    <p:extLst>
      <p:ext uri="{BB962C8B-B14F-4D97-AF65-F5344CB8AC3E}">
        <p14:creationId xmlns:p14="http://schemas.microsoft.com/office/powerpoint/2010/main" val="94375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29B694E-E21D-4B37-B32F-A42C12D34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25" y="2384425"/>
            <a:ext cx="4845050" cy="3616325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283D4A0B-AF35-44ED-8B3F-374B15408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0" y="2384425"/>
            <a:ext cx="4845050" cy="3616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Comparison With Experiment</a:t>
            </a:r>
          </a:p>
        </p:txBody>
      </p:sp>
    </p:spTree>
    <p:extLst>
      <p:ext uri="{BB962C8B-B14F-4D97-AF65-F5344CB8AC3E}">
        <p14:creationId xmlns:p14="http://schemas.microsoft.com/office/powerpoint/2010/main" val="362842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Lindblad Equation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/>
          <a:lstStyle/>
          <a:p>
            <a:r>
              <a:rPr lang="en-GB" dirty="0"/>
              <a:t>Starting from the Von-Neumann Equation in the interaction picture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General Idea is to expand equation of motion to second order and take the trace over the environment</a:t>
            </a:r>
          </a:p>
          <a:p>
            <a:r>
              <a:rPr lang="en-GB" dirty="0"/>
              <a:t>Assume the density matrix is separable at t=0, the Born approximation and the Markovian approximation.</a:t>
            </a:r>
          </a:p>
          <a:p>
            <a:r>
              <a:rPr lang="en-GB" dirty="0"/>
              <a:t>We also apply the rotating wave approximation.[2]</a:t>
            </a:r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FDA2EA-D2BA-49C8-8D98-D4C584628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5" t="40201" r="13923" b="42150"/>
          <a:stretch/>
        </p:blipFill>
        <p:spPr>
          <a:xfrm>
            <a:off x="3854548" y="2597332"/>
            <a:ext cx="4811150" cy="12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Lindblad Equation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arrive at the following result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    is the hydrogen overlap</a:t>
            </a:r>
          </a:p>
          <a:p>
            <a:r>
              <a:rPr lang="en-GB" dirty="0"/>
              <a:t>            is the energy difference between the two sites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A193A-360F-4617-8E00-7A5184169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92" t="28163" r="4346" b="30969"/>
          <a:stretch/>
        </p:blipFill>
        <p:spPr>
          <a:xfrm>
            <a:off x="3372729" y="2791799"/>
            <a:ext cx="5446542" cy="2122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9382A4-1047-4548-8F32-66B837C1B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85" t="55985" r="23587" b="36431"/>
          <a:stretch/>
        </p:blipFill>
        <p:spPr>
          <a:xfrm>
            <a:off x="1223889" y="4914312"/>
            <a:ext cx="1153551" cy="628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CCFC56-5A7C-4FE9-A208-015635727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77" t="50000" r="40115" b="38661"/>
          <a:stretch/>
        </p:blipFill>
        <p:spPr>
          <a:xfrm>
            <a:off x="1223889" y="5461267"/>
            <a:ext cx="868018" cy="4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5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Single Site Behaviour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07A3E9D-F37C-43A7-9075-75A3F012A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9" y="2302984"/>
            <a:ext cx="5852172" cy="43891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FF18E4-C5F9-492E-9C36-46F5DA923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394" y="2527148"/>
            <a:ext cx="5069410" cy="3835174"/>
          </a:xfrm>
        </p:spPr>
        <p:txBody>
          <a:bodyPr>
            <a:normAutofit/>
          </a:bodyPr>
          <a:lstStyle/>
          <a:p>
            <a:r>
              <a:rPr lang="en-GB" dirty="0"/>
              <a:t>Can be solved analytically – a simple exponential decay</a:t>
            </a:r>
          </a:p>
          <a:p>
            <a:r>
              <a:rPr lang="en-GB" dirty="0"/>
              <a:t>Single neighbour rate 150K</a:t>
            </a:r>
          </a:p>
          <a:p>
            <a:endParaRPr lang="en-GB" dirty="0"/>
          </a:p>
          <a:p>
            <a:r>
              <a:rPr lang="en-GB" dirty="0"/>
              <a:t>3 Neighbour rate 150K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AC986-98CE-4413-8611-5611BC499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92" t="51899" r="20500" b="36608"/>
          <a:stretch/>
        </p:blipFill>
        <p:spPr>
          <a:xfrm>
            <a:off x="7381027" y="3895060"/>
            <a:ext cx="2663305" cy="549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9529FE-E15D-42BA-9F20-CEFB00152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8409" r="25577" b="43201"/>
          <a:stretch/>
        </p:blipFill>
        <p:spPr>
          <a:xfrm>
            <a:off x="7362268" y="4847397"/>
            <a:ext cx="2977662" cy="57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2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EDE8299-FCFF-43EF-B778-D757D634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2384425"/>
            <a:ext cx="4765675" cy="361632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A0620EE-56B7-44DC-8F09-309A69DF8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2384425"/>
            <a:ext cx="4956175" cy="3616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Multiple Site Behaviour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C23994-78D1-46C2-A833-245C0D3D4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25" y="2384425"/>
            <a:ext cx="4821767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9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Multiple Site Behaviour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14BFD-E6D1-4ECB-A66A-201E229FC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00" t="21060" r="11500" b="52206"/>
          <a:stretch/>
        </p:blipFill>
        <p:spPr>
          <a:xfrm>
            <a:off x="1000874" y="2359649"/>
            <a:ext cx="10190252" cy="31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91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Problem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>
            <a:normAutofit/>
          </a:bodyPr>
          <a:lstStyle/>
          <a:p>
            <a:r>
              <a:rPr lang="en-GB" dirty="0"/>
              <a:t>Find the tunnelling rate of Hydrogen on the surface of Nickel</a:t>
            </a:r>
          </a:p>
          <a:p>
            <a:r>
              <a:rPr lang="en-GB" dirty="0"/>
              <a:t>Close-Packed Plane structure leads to two types of hydrogen sites (FCC and HCP) arranged in a honeycomb structure[1]</a:t>
            </a:r>
          </a:p>
          <a:p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7B2299-969D-40A3-A2A3-4A2DE429E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8" t="37407" r="36754" b="28547"/>
          <a:stretch/>
        </p:blipFill>
        <p:spPr>
          <a:xfrm>
            <a:off x="4954137" y="3698544"/>
            <a:ext cx="3016155" cy="233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68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A62E38E-5CEA-437A-87E1-4873E68C8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3" y="2384425"/>
            <a:ext cx="4840288" cy="3616325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564EB67-A19C-4565-9E93-8E45183DA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63" y="2384425"/>
            <a:ext cx="4975225" cy="3616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Comparison With Experiment</a:t>
            </a:r>
          </a:p>
        </p:txBody>
      </p:sp>
    </p:spTree>
    <p:extLst>
      <p:ext uri="{BB962C8B-B14F-4D97-AF65-F5344CB8AC3E}">
        <p14:creationId xmlns:p14="http://schemas.microsoft.com/office/powerpoint/2010/main" val="1731851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With Redfield</a:t>
            </a:r>
            <a:endParaRPr lang="en-GB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CBB35BA-8AAE-40F1-8C8C-7F25413B9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4" y="2384425"/>
            <a:ext cx="4840289" cy="367862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90C8F6E-439B-448A-BAFF-77EDAFBCF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39" y="2384425"/>
            <a:ext cx="4904828" cy="36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55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References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[1] Jianding  Zhu.  “Study  of  quantum  effects  in  adsorbate  diffusion”.  PhD thesis. Churchill College, University of Cambridge, Apr. 2015</a:t>
            </a:r>
          </a:p>
          <a:p>
            <a:pPr marL="0" indent="0">
              <a:buNone/>
            </a:pPr>
            <a:r>
              <a:rPr lang="en-GB" dirty="0"/>
              <a:t>[2] Daniel Manzano. “A short introduction to the Lindblad master equation”. In: AIP Advances10.2 (Feb. 2020)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1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The Problem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>
            <a:normAutofit/>
          </a:bodyPr>
          <a:lstStyle/>
          <a:p>
            <a:r>
              <a:rPr lang="en-GB" dirty="0"/>
              <a:t>Find the tunnelling rate of Hydrogen on the surface of Nickel</a:t>
            </a:r>
          </a:p>
          <a:p>
            <a:r>
              <a:rPr lang="en-GB" dirty="0"/>
              <a:t>Actual State Transition State Theory (ASTST) previously used</a:t>
            </a:r>
          </a:p>
          <a:p>
            <a:pPr marL="0" indent="0">
              <a:buNone/>
            </a:pPr>
            <a:r>
              <a:rPr lang="en-GB" dirty="0"/>
              <a:t>to find tunnelling rates, but could not predict low temperature behaviour[1]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F8485-510A-4D94-9A9D-1ADBEBEEC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5" t="33751" r="31195" b="23490"/>
          <a:stretch/>
        </p:blipFill>
        <p:spPr>
          <a:xfrm>
            <a:off x="4061791" y="3721574"/>
            <a:ext cx="4068418" cy="29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F9E5E-E40E-4F02-BA4C-C9D79098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C7DAA-7BDE-45C0-AEBD-EAED22A79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ASTST only deals with coherent tunnelling</a:t>
            </a:r>
          </a:p>
          <a:p>
            <a:r>
              <a:rPr lang="en-GB" dirty="0"/>
              <a:t>At low temperatures we enter the decoherent regime, when</a:t>
            </a:r>
          </a:p>
          <a:p>
            <a:pPr marL="0" indent="0">
              <a:buNone/>
            </a:pPr>
            <a:r>
              <a:rPr lang="en-GB" dirty="0"/>
              <a:t>interactions between the hydrogen and the free electron gas become relevant</a:t>
            </a:r>
          </a:p>
          <a:p>
            <a:r>
              <a:rPr lang="en-GB" dirty="0"/>
              <a:t>Electrons act as a heatbath, allow the hydrogen to gain the energy required to tunnel into HCP.</a:t>
            </a:r>
          </a:p>
        </p:txBody>
      </p:sp>
    </p:spTree>
    <p:extLst>
      <p:ext uri="{BB962C8B-B14F-4D97-AF65-F5344CB8AC3E}">
        <p14:creationId xmlns:p14="http://schemas.microsoft.com/office/powerpoint/2010/main" val="386278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Modelling The System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>
            <a:normAutofit/>
          </a:bodyPr>
          <a:lstStyle/>
          <a:p>
            <a:r>
              <a:rPr lang="en-GB" dirty="0"/>
              <a:t>Model the Electron-Hydrogen interaction in Nickel</a:t>
            </a:r>
          </a:p>
          <a:p>
            <a:r>
              <a:rPr lang="en-GB" dirty="0"/>
              <a:t>Ignore Electron-Electron and Electron-Nickel interactions (free electron gas)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Hydrogen Eigenstates including Hydrogen-Nickel interaction known from DFT calculations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1FA6DA-D1CC-40E2-B962-1C2DA1020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0" t="32598" r="31231" b="56105"/>
          <a:stretch/>
        </p:blipFill>
        <p:spPr>
          <a:xfrm>
            <a:off x="4178105" y="3597813"/>
            <a:ext cx="3317933" cy="8865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D7D62E-0011-4C8B-8CBA-EB094065E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30" t="55387" r="33078" b="34604"/>
          <a:stretch/>
        </p:blipFill>
        <p:spPr>
          <a:xfrm>
            <a:off x="4039471" y="5435028"/>
            <a:ext cx="3653794" cy="88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Modelling The System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>
            <a:normAutofit/>
          </a:bodyPr>
          <a:lstStyle/>
          <a:p>
            <a:r>
              <a:rPr lang="en-GB" dirty="0"/>
              <a:t>Interact through the coulomb interaction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where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F6C9DA-621F-439F-AFEB-24BAEA7C446B}"/>
              </a:ext>
            </a:extLst>
          </p:cNvPr>
          <p:cNvGrpSpPr/>
          <p:nvPr/>
        </p:nvGrpSpPr>
        <p:grpSpPr>
          <a:xfrm>
            <a:off x="2406609" y="2847588"/>
            <a:ext cx="7378781" cy="1746014"/>
            <a:chOff x="2574387" y="2715066"/>
            <a:chExt cx="7378781" cy="174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4E5375-B44E-44A2-8BCB-F46696758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269" t="39584" r="8209" b="45844"/>
            <a:stretch/>
          </p:blipFill>
          <p:spPr>
            <a:xfrm>
              <a:off x="2574387" y="2715066"/>
              <a:ext cx="7378781" cy="9988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308869-27E4-4E61-BC45-E656AECB0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116" t="37737" r="11846" b="47691"/>
            <a:stretch/>
          </p:blipFill>
          <p:spPr>
            <a:xfrm>
              <a:off x="3348113" y="3566971"/>
              <a:ext cx="6006904" cy="89410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A8B9E9-363A-4465-9F3B-22F1C2A3F496}"/>
              </a:ext>
            </a:extLst>
          </p:cNvPr>
          <p:cNvGrpSpPr/>
          <p:nvPr/>
        </p:nvGrpSpPr>
        <p:grpSpPr>
          <a:xfrm>
            <a:off x="2266122" y="4593602"/>
            <a:ext cx="5632174" cy="894109"/>
            <a:chOff x="1895061" y="4648812"/>
            <a:chExt cx="6572162" cy="10452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A61C1D-616E-4864-985E-EBBB4578F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413" t="26269" r="9021" b="58482"/>
            <a:stretch/>
          </p:blipFill>
          <p:spPr>
            <a:xfrm>
              <a:off x="1895061" y="4648812"/>
              <a:ext cx="4823792" cy="10452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FDE065-5E84-4F73-8C5D-1E36B6339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304" t="62035" r="38587" b="28575"/>
            <a:stretch/>
          </p:blipFill>
          <p:spPr>
            <a:xfrm>
              <a:off x="6755297" y="4766557"/>
              <a:ext cx="1711926" cy="894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061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Modelling The System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>
            <a:normAutofit/>
          </a:bodyPr>
          <a:lstStyle/>
          <a:p>
            <a:r>
              <a:rPr lang="en-GB" dirty="0"/>
              <a:t>We find the `overlap integral’ from DFT calculations, and again</a:t>
            </a:r>
          </a:p>
          <a:p>
            <a:pPr marL="0" indent="0">
              <a:buNone/>
            </a:pPr>
            <a:r>
              <a:rPr lang="en-GB" dirty="0"/>
              <a:t>assume q independent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8AD94-28BB-4984-B30B-0DDC1ACCB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7" t="23468" r="7139" b="46351"/>
          <a:stretch/>
        </p:blipFill>
        <p:spPr>
          <a:xfrm>
            <a:off x="1947379" y="3172173"/>
            <a:ext cx="8297242" cy="20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7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Direct Simulation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>
            <a:normAutofit/>
          </a:bodyPr>
          <a:lstStyle/>
          <a:p>
            <a:r>
              <a:rPr lang="en-GB" dirty="0"/>
              <a:t>Choose the method of eigenvalue decomposition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Constant N, scales particularly well with a small number of</a:t>
            </a:r>
          </a:p>
          <a:p>
            <a:pPr marL="0" indent="0">
              <a:buNone/>
            </a:pPr>
            <a:r>
              <a:rPr lang="en-GB" dirty="0"/>
              <a:t>electrons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F7895-9688-4FF3-BDF9-9D51D9C83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23" t="45742" r="23961" b="35788"/>
          <a:stretch/>
        </p:blipFill>
        <p:spPr>
          <a:xfrm>
            <a:off x="3276738" y="2618349"/>
            <a:ext cx="5638524" cy="1621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B460B-998E-4A32-B693-81B024695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2" t="35404" r="13750" b="38864"/>
          <a:stretch/>
        </p:blipFill>
        <p:spPr>
          <a:xfrm>
            <a:off x="3142370" y="4989198"/>
            <a:ext cx="5907259" cy="149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5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D6AA-9164-4B96-9C9E-9E4C7E5D8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Direct Simulation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7951F6-1133-40E6-BF8C-52845B48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6161"/>
            <a:ext cx="10515600" cy="3940801"/>
          </a:xfrm>
        </p:spPr>
        <p:txBody>
          <a:bodyPr>
            <a:normAutofit/>
          </a:bodyPr>
          <a:lstStyle/>
          <a:p>
            <a:r>
              <a:rPr lang="en-GB" dirty="0"/>
              <a:t>Choose electrons from a fermi-dirac distribution – works well for a small interaction</a:t>
            </a:r>
          </a:p>
          <a:p>
            <a:r>
              <a:rPr lang="en-GB" dirty="0"/>
              <a:t>Choose energies with a random offset to prevent rabi oscillations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B6F40-F267-451B-B85E-F3A4D4BE6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77" t="25014" r="27885" b="19164"/>
          <a:stretch/>
        </p:blipFill>
        <p:spPr>
          <a:xfrm>
            <a:off x="2208629" y="3650962"/>
            <a:ext cx="3475115" cy="2830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581CA-D545-4D1E-9971-8C47FBE11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39" t="20088" r="33423" b="29340"/>
          <a:stretch/>
        </p:blipFill>
        <p:spPr>
          <a:xfrm>
            <a:off x="6508257" y="3703503"/>
            <a:ext cx="3325060" cy="277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3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532</Words>
  <Application>Microsoft Office PowerPoint</Application>
  <PresentationFormat>Widescreen</PresentationFormat>
  <Paragraphs>83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Simulations of H-Ni(111) Tunnelling Rate</vt:lpstr>
      <vt:lpstr>The Problem</vt:lpstr>
      <vt:lpstr>The Problem</vt:lpstr>
      <vt:lpstr>The Problem</vt:lpstr>
      <vt:lpstr>Modelling The System</vt:lpstr>
      <vt:lpstr>Modelling The System</vt:lpstr>
      <vt:lpstr>Modelling The System</vt:lpstr>
      <vt:lpstr>Direct Simulation</vt:lpstr>
      <vt:lpstr>Direct Simulation</vt:lpstr>
      <vt:lpstr>Simple Approach</vt:lpstr>
      <vt:lpstr>Improved Approach</vt:lpstr>
      <vt:lpstr>Improved Approach</vt:lpstr>
      <vt:lpstr>Improved Approach</vt:lpstr>
      <vt:lpstr>Comparison With Experiment</vt:lpstr>
      <vt:lpstr>Lindblad Equation</vt:lpstr>
      <vt:lpstr>Lindblad Equation</vt:lpstr>
      <vt:lpstr>Single Site Behaviour</vt:lpstr>
      <vt:lpstr>Multiple Site Behaviour</vt:lpstr>
      <vt:lpstr>Multiple Site Behaviour</vt:lpstr>
      <vt:lpstr>Comparison With Experiment</vt:lpstr>
      <vt:lpstr>Comparison With Redfield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Simulations of H-Ni(111) Tunnelling Rate</dc:title>
  <dc:creator>Matt Ord</dc:creator>
  <cp:lastModifiedBy>Matt Ord</cp:lastModifiedBy>
  <cp:revision>21</cp:revision>
  <dcterms:created xsi:type="dcterms:W3CDTF">2021-05-09T08:41:49Z</dcterms:created>
  <dcterms:modified xsi:type="dcterms:W3CDTF">2021-05-10T13:24:54Z</dcterms:modified>
</cp:coreProperties>
</file>